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8" r:id="rId5"/>
    <p:sldId id="266" r:id="rId6"/>
    <p:sldId id="269" r:id="rId7"/>
    <p:sldId id="261" r:id="rId8"/>
    <p:sldId id="267" r:id="rId9"/>
    <p:sldId id="263" r:id="rId10"/>
    <p:sldId id="270" r:id="rId11"/>
    <p:sldId id="271" r:id="rId12"/>
    <p:sldId id="264" r:id="rId13"/>
    <p:sldId id="265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FY12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Instruction &amp; Presentations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5-4233-B907-C924F285CD5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Instruction &amp; Presentations</c:v>
                </c:pt>
              </c:strCache>
            </c:strRef>
          </c:cat>
          <c:val>
            <c:numRef>
              <c:f>Sheet1!$C$3</c:f>
              <c:numCache>
                <c:formatCode>_(* #,##0_);_(* \(#,##0\);_(* "-"??_);_(@_)</c:formatCode>
                <c:ptCount val="1"/>
                <c:pt idx="0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85-4233-B907-C924F285CD56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Instruction &amp; Presentations</c:v>
                </c:pt>
              </c:strCache>
            </c:strRef>
          </c:cat>
          <c:val>
            <c:numRef>
              <c:f>Sheet1!$D$3</c:f>
              <c:numCache>
                <c:formatCode>_(* #,##0_);_(* \(#,##0\);_(* "-"??_);_(@_)</c:formatCode>
                <c:ptCount val="1"/>
                <c:pt idx="0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85-4233-B907-C924F285C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509904"/>
        <c:axId val="381510888"/>
      </c:barChart>
      <c:catAx>
        <c:axId val="381509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1510888"/>
        <c:crosses val="autoZero"/>
        <c:auto val="1"/>
        <c:lblAlgn val="ctr"/>
        <c:lblOffset val="100"/>
        <c:noMultiLvlLbl val="0"/>
      </c:catAx>
      <c:valAx>
        <c:axId val="38151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0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FY12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Attendees</c:v>
                </c:pt>
              </c:strCache>
            </c:strRef>
          </c:cat>
          <c:val>
            <c:numRef>
              <c:f>Sheet1!$B$4</c:f>
              <c:numCache>
                <c:formatCode>_(* #,##0_);_(* \(#,##0\);_(* "-"??_);_(@_)</c:formatCode>
                <c:ptCount val="1"/>
                <c:pt idx="0">
                  <c:v>1559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A-42E9-8C93-C5FD2B82A0F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Attendees</c:v>
                </c:pt>
              </c:strCache>
            </c:strRef>
          </c:cat>
          <c:val>
            <c:numRef>
              <c:f>Sheet1!$C$4</c:f>
              <c:numCache>
                <c:formatCode>_(* #,##0_);_(* \(#,##0\);_(* "-"??_);_(@_)</c:formatCode>
                <c:ptCount val="1"/>
                <c:pt idx="0">
                  <c:v>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A-42E9-8C93-C5FD2B82A0F3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A-42E9-8C93-C5FD2B82A0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Attendees</c:v>
                </c:pt>
              </c:strCache>
            </c:strRef>
          </c:cat>
          <c:val>
            <c:numRef>
              <c:f>Sheet1!$D$4</c:f>
              <c:numCache>
                <c:formatCode>_(* #,##0_);_(* \(#,##0\);_(* "-"??_);_(@_)</c:formatCode>
                <c:ptCount val="1"/>
                <c:pt idx="0">
                  <c:v>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BA-42E9-8C93-C5FD2B82A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907224"/>
        <c:axId val="458466080"/>
      </c:barChart>
      <c:catAx>
        <c:axId val="3739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66080"/>
        <c:crosses val="autoZero"/>
        <c:auto val="1"/>
        <c:lblAlgn val="ctr"/>
        <c:lblOffset val="100"/>
        <c:noMultiLvlLbl val="0"/>
      </c:catAx>
      <c:valAx>
        <c:axId val="4584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0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Number of Sessions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Sheet1!$B$9:$D$9</c:f>
              <c:strCache>
                <c:ptCount val="3"/>
                <c:pt idx="0">
                  <c:v>FY12</c:v>
                </c:pt>
                <c:pt idx="1">
                  <c:v>FY16</c:v>
                </c:pt>
                <c:pt idx="2">
                  <c:v>FY17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124</c:v>
                </c:pt>
                <c:pt idx="1">
                  <c:v>256</c:v>
                </c:pt>
                <c:pt idx="2" formatCode="_(* #,##0_);_(* \(#,##0\);_(* &quot;-&quot;??_);_(@_)">
                  <c:v>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5-40BD-96AD-B7182BA1A019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Students Served (de-duplicated)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Sheet1!$B$9:$D$9</c:f>
              <c:strCache>
                <c:ptCount val="3"/>
                <c:pt idx="0">
                  <c:v>FY12</c:v>
                </c:pt>
                <c:pt idx="1">
                  <c:v>FY16</c:v>
                </c:pt>
                <c:pt idx="2">
                  <c:v>FY17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43</c:v>
                </c:pt>
                <c:pt idx="1">
                  <c:v>94</c:v>
                </c:pt>
                <c:pt idx="2" formatCode="_(* #,##0_);_(* \(#,##0\);_(* &quot;-&quot;??_);_(@_)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85-40BD-96AD-B7182BA1A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647096"/>
        <c:axId val="456504584"/>
      </c:lineChart>
      <c:catAx>
        <c:axId val="37864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504584"/>
        <c:crosses val="autoZero"/>
        <c:auto val="1"/>
        <c:lblAlgn val="ctr"/>
        <c:lblOffset val="100"/>
        <c:noMultiLvlLbl val="0"/>
      </c:catAx>
      <c:valAx>
        <c:axId val="45650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4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0.27192</cdr:x>
      <cdr:y>0.04669</cdr:y>
    </cdr:from>
    <cdr:to>
      <cdr:x>0.37674</cdr:x>
      <cdr:y>0.18894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2067" y="3001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3437"/>
            <a:ext cx="12192000" cy="354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35012"/>
            <a:ext cx="12192000" cy="1368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03437"/>
            <a:ext cx="12192000" cy="354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35012"/>
            <a:ext cx="12192000" cy="1368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503437"/>
            <a:ext cx="12192000" cy="354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35012"/>
            <a:ext cx="12192000" cy="1368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5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EAAF-F735-42F4-B0ED-3395331E9BF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16CC4-CD71-487B-AB96-FF9E1FED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hsu.edu/librar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s.fhsu.edu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ibanswers.fhsu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hsu.edu/library/ForsythStaf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hsuguides.fhsu.edu/index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Forsyth!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Faculty Orientation – </a:t>
            </a:r>
            <a:r>
              <a:rPr lang="en-US" dirty="0" smtClean="0"/>
              <a:t>February 26,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4" y="189908"/>
            <a:ext cx="6221093" cy="1119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3437"/>
            <a:ext cx="12192000" cy="354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5012"/>
            <a:ext cx="12192000" cy="1368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89" y="1690688"/>
            <a:ext cx="9932611" cy="33528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822306">
            <a:off x="5595178" y="4581094"/>
            <a:ext cx="3092697" cy="54675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 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20754938">
            <a:off x="5906507" y="2012124"/>
            <a:ext cx="3032464" cy="54675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a Scope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91" y="4866685"/>
            <a:ext cx="2324100" cy="8953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928017">
            <a:off x="2071570" y="5649777"/>
            <a:ext cx="2121031" cy="53729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Advanced 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6525" y="5733758"/>
            <a:ext cx="300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http://www.fhsu.edu/library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8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31" y="1099741"/>
            <a:ext cx="10277229" cy="5119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Resources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1101639">
            <a:off x="4266244" y="1417312"/>
            <a:ext cx="3032464" cy="54675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20010629">
            <a:off x="8488641" y="1675497"/>
            <a:ext cx="3032464" cy="54675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Resources &amp; Trials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2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FHSU Scholars Repository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83181"/>
              </p:ext>
            </p:extLst>
          </p:nvPr>
        </p:nvGraphicFramePr>
        <p:xfrm>
          <a:off x="1725106" y="1838226"/>
          <a:ext cx="8352148" cy="276205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63608">
                  <a:extLst>
                    <a:ext uri="{9D8B030D-6E8A-4147-A177-3AD203B41FA5}">
                      <a16:colId xmlns:a16="http://schemas.microsoft.com/office/drawing/2014/main" val="3842456585"/>
                    </a:ext>
                  </a:extLst>
                </a:gridCol>
                <a:gridCol w="1495907">
                  <a:extLst>
                    <a:ext uri="{9D8B030D-6E8A-4147-A177-3AD203B41FA5}">
                      <a16:colId xmlns:a16="http://schemas.microsoft.com/office/drawing/2014/main" val="504067534"/>
                    </a:ext>
                  </a:extLst>
                </a:gridCol>
                <a:gridCol w="1495907">
                  <a:extLst>
                    <a:ext uri="{9D8B030D-6E8A-4147-A177-3AD203B41FA5}">
                      <a16:colId xmlns:a16="http://schemas.microsoft.com/office/drawing/2014/main" val="334574012"/>
                    </a:ext>
                  </a:extLst>
                </a:gridCol>
                <a:gridCol w="1196726">
                  <a:extLst>
                    <a:ext uri="{9D8B030D-6E8A-4147-A177-3AD203B41FA5}">
                      <a16:colId xmlns:a16="http://schemas.microsoft.com/office/drawing/2014/main" val="402054279"/>
                    </a:ext>
                  </a:extLst>
                </a:gridCol>
              </a:tblGrid>
              <a:tr h="586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Institutional </a:t>
                      </a:r>
                      <a:r>
                        <a:rPr lang="en-US" sz="2000" dirty="0" smtClean="0">
                          <a:solidFill>
                            <a:schemeClr val="accent4"/>
                          </a:solidFill>
                          <a:effectLst/>
                        </a:rPr>
                        <a:t>Repository Statistics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FY16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FY17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Growth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963077"/>
                  </a:ext>
                </a:extLst>
              </a:tr>
              <a:tr h="110095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effectLst/>
                        </a:rPr>
                        <a:t>- Repository 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Items Available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1,489.00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2,345.00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57%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35262"/>
                  </a:ext>
                </a:extLst>
              </a:tr>
              <a:tr h="107465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effectLst/>
                        </a:rPr>
                        <a:t>- Item 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Uses (downloads)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1,663.00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8,555.00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414%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9905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55825" y="1321356"/>
            <a:ext cx="268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https://scholars.fhsu.edu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2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Communication @ FHSU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Advocacy for Open Access Publishing &amp; OER</a:t>
            </a:r>
          </a:p>
          <a:p>
            <a:pPr lvl="1"/>
            <a:r>
              <a:rPr lang="en-US" dirty="0" smtClean="0"/>
              <a:t>OA Options &amp; Sources</a:t>
            </a:r>
          </a:p>
          <a:p>
            <a:pPr lvl="1"/>
            <a:r>
              <a:rPr lang="en-US" dirty="0" smtClean="0"/>
              <a:t>Publisher &amp; License agreements</a:t>
            </a:r>
          </a:p>
          <a:p>
            <a:pPr lvl="1"/>
            <a:r>
              <a:rPr lang="en-US" dirty="0" smtClean="0"/>
              <a:t>Peer Review Journal Start Up</a:t>
            </a:r>
          </a:p>
          <a:p>
            <a:pPr lvl="1"/>
            <a:r>
              <a:rPr lang="en-US" dirty="0" smtClean="0"/>
              <a:t>Theses &amp; Dissertations</a:t>
            </a:r>
          </a:p>
          <a:p>
            <a:pPr lvl="1"/>
            <a:r>
              <a:rPr lang="en-US" dirty="0" smtClean="0"/>
              <a:t>Open Textbook Adoption or Authoring Grants</a:t>
            </a:r>
          </a:p>
          <a:p>
            <a:pPr lvl="1"/>
            <a:r>
              <a:rPr lang="en-US" dirty="0" smtClean="0"/>
              <a:t>Copyright &amp; Fair Use Questions</a:t>
            </a:r>
          </a:p>
          <a:p>
            <a:pPr lvl="1"/>
            <a:r>
              <a:rPr lang="en-US" dirty="0" smtClean="0"/>
              <a:t>Course pack materials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Jennifer Sauer – Scholarly Communications &amp; Electronic Resources</a:t>
            </a:r>
          </a:p>
          <a:p>
            <a:pPr marL="0" indent="0">
              <a:buNone/>
            </a:pPr>
            <a:r>
              <a:rPr lang="en-US" sz="2400" dirty="0" smtClean="0"/>
              <a:t>Claire Nickerson – Open Education &amp; Learning Initiatives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1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Archives &amp; Special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Archives – University History &amp; Records</a:t>
            </a:r>
          </a:p>
          <a:p>
            <a:pPr lvl="1"/>
            <a:r>
              <a:rPr lang="en-US" dirty="0" smtClean="0"/>
              <a:t>Tiger Tales Initiative</a:t>
            </a:r>
          </a:p>
          <a:p>
            <a:pPr lvl="1"/>
            <a:r>
              <a:rPr lang="en-US" dirty="0" smtClean="0"/>
              <a:t>Records Management &amp; Retention</a:t>
            </a:r>
          </a:p>
          <a:p>
            <a:r>
              <a:rPr lang="en-US" dirty="0" smtClean="0"/>
              <a:t>Special Collections</a:t>
            </a:r>
          </a:p>
          <a:p>
            <a:pPr lvl="1"/>
            <a:r>
              <a:rPr lang="en-US" dirty="0" smtClean="0"/>
              <a:t>Western Collection</a:t>
            </a:r>
          </a:p>
          <a:p>
            <a:pPr lvl="1"/>
            <a:r>
              <a:rPr lang="en-US" dirty="0" smtClean="0"/>
              <a:t>Military History</a:t>
            </a:r>
          </a:p>
          <a:p>
            <a:pPr lvl="1"/>
            <a:r>
              <a:rPr lang="en-US" dirty="0" smtClean="0"/>
              <a:t>Ethnic &amp; Regional Heritage</a:t>
            </a:r>
          </a:p>
          <a:p>
            <a:pPr lvl="1"/>
            <a:r>
              <a:rPr lang="en-US" dirty="0" smtClean="0"/>
              <a:t>Rare &amp; Unique artifacts</a:t>
            </a:r>
          </a:p>
          <a:p>
            <a:r>
              <a:rPr lang="en-US" dirty="0" smtClean="0"/>
              <a:t>Digital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2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19" y="186016"/>
            <a:ext cx="10515600" cy="1325563"/>
          </a:xfrm>
        </p:spPr>
        <p:txBody>
          <a:bodyPr/>
          <a:lstStyle/>
          <a:p>
            <a:r>
              <a:rPr lang="en-US" dirty="0" smtClean="0"/>
              <a:t>Collections, Archives, &amp; Special Collections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52" y="1274939"/>
            <a:ext cx="7215237" cy="51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8" y="268566"/>
            <a:ext cx="6981825" cy="596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613" y="572680"/>
            <a:ext cx="4629150" cy="572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2246" y="202577"/>
            <a:ext cx="441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 Examples of Forsyth Digital Collections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964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429" y="2271860"/>
            <a:ext cx="438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084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177850"/>
              </p:ext>
            </p:extLst>
          </p:nvPr>
        </p:nvGraphicFramePr>
        <p:xfrm>
          <a:off x="2224726" y="838986"/>
          <a:ext cx="7576793" cy="536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1530" y="254211"/>
            <a:ext cx="10051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Teaching &amp; Research: Instructional Presentations &amp; Events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20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02103" y="363460"/>
            <a:ext cx="10051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Teaching &amp; Research: Instructional Presentations &amp; Events</a:t>
            </a:r>
            <a:endParaRPr lang="en-US" sz="32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55232101"/>
              </p:ext>
            </p:extLst>
          </p:nvPr>
        </p:nvGraphicFramePr>
        <p:xfrm>
          <a:off x="2055043" y="948235"/>
          <a:ext cx="8682087" cy="527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5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&amp; Research: Information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Familiarize students with different types of resources</a:t>
            </a:r>
          </a:p>
          <a:p>
            <a:r>
              <a:rPr lang="en-US" dirty="0" smtClean="0"/>
              <a:t>Learn about research topic selection</a:t>
            </a:r>
          </a:p>
          <a:p>
            <a:r>
              <a:rPr lang="en-US" dirty="0" smtClean="0"/>
              <a:t>Know difference between credible sources &amp; simple googling</a:t>
            </a:r>
          </a:p>
          <a:p>
            <a:r>
              <a:rPr lang="en-US" dirty="0" smtClean="0"/>
              <a:t>Know how to incorporate &amp; cite resources</a:t>
            </a:r>
          </a:p>
          <a:p>
            <a:r>
              <a:rPr lang="en-US" dirty="0" smtClean="0"/>
              <a:t>Overcome “library anxiety”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Librarians available by email, phone, text, and online chat.</a:t>
            </a:r>
          </a:p>
          <a:p>
            <a:pPr marL="0" indent="0">
              <a:buNone/>
            </a:pPr>
            <a:r>
              <a:rPr lang="en-US" dirty="0" smtClean="0"/>
              <a:t>Ask-a-librarian service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http://libanswers.fhsu.edu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6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 – General Education (draft)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71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i="1" dirty="0" smtClean="0"/>
              <a:t>The </a:t>
            </a:r>
            <a:r>
              <a:rPr lang="en-US" sz="3300" i="1" dirty="0"/>
              <a:t>student will </a:t>
            </a:r>
            <a:r>
              <a:rPr lang="en-US" sz="3300" i="1" dirty="0" smtClean="0"/>
              <a:t>…</a:t>
            </a:r>
            <a:endParaRPr lang="en-US" sz="3300" i="1" dirty="0"/>
          </a:p>
          <a:p>
            <a:pPr marL="0" indent="0">
              <a:buNone/>
            </a:pPr>
            <a:r>
              <a:rPr lang="en-US" dirty="0" smtClean="0"/>
              <a:t>1.  design </a:t>
            </a:r>
            <a:r>
              <a:rPr lang="en-US" dirty="0"/>
              <a:t>a research plan that: </a:t>
            </a:r>
          </a:p>
          <a:p>
            <a:pPr marL="914400" lvl="1" indent="-227013">
              <a:buAutoNum type="alphaLcPeriod"/>
            </a:pPr>
            <a:r>
              <a:rPr lang="en-US" dirty="0" smtClean="0"/>
              <a:t>incorporates </a:t>
            </a:r>
            <a:r>
              <a:rPr lang="en-US" dirty="0"/>
              <a:t>a clear research question; </a:t>
            </a:r>
            <a:endParaRPr lang="en-US" dirty="0"/>
          </a:p>
          <a:p>
            <a:pPr marL="914400" lvl="1" indent="-227013">
              <a:buAutoNum type="alphaLcPeriod"/>
            </a:pPr>
            <a:r>
              <a:rPr lang="en-US" dirty="0" smtClean="0"/>
              <a:t>identifies </a:t>
            </a:r>
            <a:r>
              <a:rPr lang="en-US" dirty="0"/>
              <a:t>appropriate information resources;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</a:t>
            </a:r>
            <a:r>
              <a:rPr lang="en-US" dirty="0" smtClean="0"/>
              <a:t>roduce </a:t>
            </a:r>
            <a:r>
              <a:rPr lang="en-US" dirty="0"/>
              <a:t>a research log that clearly demonstrates the application of appropriate keyword search criteria, such as Boolean operators, source types, and limiters;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/>
              <a:t>an annotated bibliography that: </a:t>
            </a:r>
            <a:endParaRPr lang="en-US" dirty="0"/>
          </a:p>
          <a:p>
            <a:pPr marL="914400" lvl="1" indent="-227013">
              <a:buAutoNum type="alphaLcPeriod"/>
            </a:pPr>
            <a:r>
              <a:rPr lang="en-US" dirty="0" smtClean="0"/>
              <a:t>critically </a:t>
            </a:r>
            <a:r>
              <a:rPr lang="en-US" dirty="0"/>
              <a:t>analyzes the context, relevance, and authority of an information source, particularly in light of new perspectives, additional voices, and changes in school of </a:t>
            </a:r>
            <a:r>
              <a:rPr lang="en-US" dirty="0" smtClean="0"/>
              <a:t>thought;</a:t>
            </a:r>
          </a:p>
          <a:p>
            <a:pPr marL="914400" lvl="1" indent="-227013">
              <a:buAutoNum type="alphaLcPeriod"/>
            </a:pPr>
            <a:r>
              <a:rPr lang="en-US" dirty="0" smtClean="0"/>
              <a:t>applies </a:t>
            </a:r>
            <a:r>
              <a:rPr lang="en-US" dirty="0"/>
              <a:t>appropriate disciplinary conventions of citation.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7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&amp; Research: Course / Subject Guides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Each program has a liaison from </a:t>
            </a:r>
            <a:r>
              <a:rPr lang="en-US" sz="2400" dirty="0"/>
              <a:t>the </a:t>
            </a:r>
            <a:r>
              <a:rPr lang="en-US" sz="2400" dirty="0" smtClean="0"/>
              <a:t>library</a:t>
            </a:r>
            <a:r>
              <a:rPr lang="en-US" sz="2400" dirty="0"/>
              <a:t>: </a:t>
            </a:r>
            <a:r>
              <a:rPr lang="en-US" sz="1600" dirty="0">
                <a:hlinkClick r:id="rId2"/>
              </a:rPr>
              <a:t>http://www.fhsu.edu/library/ForsythStaff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2400" dirty="0" smtClean="0"/>
              <a:t>Liaisons visit departments and classes &amp; will work with you and your students on incorporating information &amp; literacy into your classes. 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18" y="3050063"/>
            <a:ext cx="5248275" cy="26479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497494">
            <a:off x="4610929" y="4031697"/>
            <a:ext cx="4688289" cy="54675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01679" y="4498099"/>
            <a:ext cx="378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fhsuguides.fhsu.edu/index.php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0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34608"/>
              </p:ext>
            </p:extLst>
          </p:nvPr>
        </p:nvGraphicFramePr>
        <p:xfrm>
          <a:off x="933253" y="1263192"/>
          <a:ext cx="9879291" cy="49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&amp; Teaching: Proctoring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&amp; Teaching: More ….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4593" y="1376314"/>
            <a:ext cx="783650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154 Electronic Resources &amp; Databases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Video Production Lab (Media Lab)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MakerSpace &amp; 3D Printing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Writing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South Study Area for Presentations (Times Talk)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Computer Lab for Library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40+ Workstations, Printers, Copiers, Fax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Learning Commons – Equipment Check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University Archives &amp; Special Collections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Government Information (Documents)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Oh, and yes we have books </a:t>
            </a:r>
            <a:r>
              <a:rPr lang="en-US" sz="2800" b="1" dirty="0" smtClean="0">
                <a:sym typeface="Wingdings" panose="05000000000000000000" pitchFamily="2" charset="2"/>
              </a:rPr>
              <a:t>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791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Library Collections &amp; Resources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24251"/>
              </p:ext>
            </p:extLst>
          </p:nvPr>
        </p:nvGraphicFramePr>
        <p:xfrm>
          <a:off x="1517716" y="1675124"/>
          <a:ext cx="9106292" cy="432032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29589">
                  <a:extLst>
                    <a:ext uri="{9D8B030D-6E8A-4147-A177-3AD203B41FA5}">
                      <a16:colId xmlns:a16="http://schemas.microsoft.com/office/drawing/2014/main" val="1368054845"/>
                    </a:ext>
                  </a:extLst>
                </a:gridCol>
                <a:gridCol w="1647132">
                  <a:extLst>
                    <a:ext uri="{9D8B030D-6E8A-4147-A177-3AD203B41FA5}">
                      <a16:colId xmlns:a16="http://schemas.microsoft.com/office/drawing/2014/main" val="527554193"/>
                    </a:ext>
                  </a:extLst>
                </a:gridCol>
                <a:gridCol w="1411829">
                  <a:extLst>
                    <a:ext uri="{9D8B030D-6E8A-4147-A177-3AD203B41FA5}">
                      <a16:colId xmlns:a16="http://schemas.microsoft.com/office/drawing/2014/main" val="2648229830"/>
                    </a:ext>
                  </a:extLst>
                </a:gridCol>
                <a:gridCol w="1411829">
                  <a:extLst>
                    <a:ext uri="{9D8B030D-6E8A-4147-A177-3AD203B41FA5}">
                      <a16:colId xmlns:a16="http://schemas.microsoft.com/office/drawing/2014/main" val="1577015526"/>
                    </a:ext>
                  </a:extLst>
                </a:gridCol>
                <a:gridCol w="705913">
                  <a:extLst>
                    <a:ext uri="{9D8B030D-6E8A-4147-A177-3AD203B41FA5}">
                      <a16:colId xmlns:a16="http://schemas.microsoft.com/office/drawing/2014/main" val="665788124"/>
                    </a:ext>
                  </a:extLst>
                </a:gridCol>
              </a:tblGrid>
              <a:tr h="595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Resource Trends: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FY12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FY16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FY17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95699548"/>
                  </a:ext>
                </a:extLst>
              </a:tr>
              <a:tr h="74488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Digital Use of E-resources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286,412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743,007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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7200871"/>
                  </a:ext>
                </a:extLst>
              </a:tr>
              <a:tr h="74488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Physical Items, Circulation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         6,350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     6,731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    7,129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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3419185"/>
                  </a:ext>
                </a:extLst>
              </a:tr>
              <a:tr h="74488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Searches in Key Resources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 1,049,317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2,419,050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2,471,424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8006562"/>
                  </a:ext>
                </a:extLst>
              </a:tr>
              <a:tr h="74488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ILL, Borrowed Materials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            4,486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        3,665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         3,228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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16132279"/>
                  </a:ext>
                </a:extLst>
              </a:tr>
              <a:tr h="74488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ILL, Lent Materials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            3,720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        2,443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        2,129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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23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7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542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Welcome to Forsyth!</vt:lpstr>
      <vt:lpstr>PowerPoint Presentation</vt:lpstr>
      <vt:lpstr>PowerPoint Presentation</vt:lpstr>
      <vt:lpstr>Teaching &amp; Research: Information Literacy</vt:lpstr>
      <vt:lpstr>Information Literacy – General Education (draft)</vt:lpstr>
      <vt:lpstr>Teaching &amp; Research: Course / Subject Guides</vt:lpstr>
      <vt:lpstr>Research &amp; Teaching: Proctoring </vt:lpstr>
      <vt:lpstr>Research &amp; Teaching: More ….</vt:lpstr>
      <vt:lpstr>Library Collections &amp; Resources</vt:lpstr>
      <vt:lpstr>Searching for Resources</vt:lpstr>
      <vt:lpstr>Searching for Resources</vt:lpstr>
      <vt:lpstr>FHSU Scholars Repository</vt:lpstr>
      <vt:lpstr>Scholarly Communication @ FHSU</vt:lpstr>
      <vt:lpstr>University Archives &amp; Special Collections</vt:lpstr>
      <vt:lpstr>Collections, Archives, &amp; Special Collections</vt:lpstr>
      <vt:lpstr>PowerPoint Presentation</vt:lpstr>
      <vt:lpstr>PowerPoint Presentation</vt:lpstr>
    </vt:vector>
  </TitlesOfParts>
  <Company>Fort Hays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Forsyth!</dc:title>
  <dc:creator>Deborah Ludwig</dc:creator>
  <cp:lastModifiedBy>Deborah Ludwig</cp:lastModifiedBy>
  <cp:revision>15</cp:revision>
  <dcterms:created xsi:type="dcterms:W3CDTF">2016-08-12T01:14:25Z</dcterms:created>
  <dcterms:modified xsi:type="dcterms:W3CDTF">2018-02-26T18:11:02Z</dcterms:modified>
</cp:coreProperties>
</file>